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0" r:id="rId3"/>
    <p:sldId id="289" r:id="rId4"/>
    <p:sldId id="291" r:id="rId5"/>
    <p:sldId id="294" r:id="rId6"/>
    <p:sldId id="292" r:id="rId7"/>
    <p:sldId id="295" r:id="rId8"/>
  </p:sldIdLst>
  <p:sldSz cx="9144000" cy="6858000" type="screen4x3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554"/>
    <a:srgbClr val="F2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1072" y="1576189"/>
            <a:ext cx="8352928" cy="2657945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Montserrat Medium" pitchFamily="50" charset="0"/>
              </a:rPr>
              <a:t>シスターガブリエラ　ボッターニを</a:t>
            </a:r>
            <a:br>
              <a:rPr lang="en-US" altLang="ja-JP" sz="3600" dirty="0">
                <a:latin typeface="Montserrat Medium" pitchFamily="50" charset="0"/>
              </a:rPr>
            </a:br>
            <a:r>
              <a:rPr lang="ja-JP" altLang="en-US" sz="3600" dirty="0">
                <a:latin typeface="Montserrat Medium" pitchFamily="50" charset="0"/>
              </a:rPr>
              <a:t>コーディネーターとする</a:t>
            </a:r>
            <a:br>
              <a:rPr lang="en-US" altLang="ja-JP" sz="3600" dirty="0">
                <a:latin typeface="Montserrat Medium" pitchFamily="50" charset="0"/>
              </a:rPr>
            </a:br>
            <a:r>
              <a:rPr lang="ja-JP" altLang="en-US" sz="3600" dirty="0">
                <a:latin typeface="Montserrat Medium" pitchFamily="50" charset="0"/>
              </a:rPr>
              <a:t>国際タリタクムからのメッセージ</a:t>
            </a:r>
            <a:br>
              <a:rPr lang="en-US" altLang="ja-JP" sz="3600" dirty="0">
                <a:latin typeface="Montserrat Medium" pitchFamily="50" charset="0"/>
              </a:rPr>
            </a:br>
            <a:endParaRPr lang="it-IT" sz="3600" dirty="0">
              <a:latin typeface="Montserrat Medium" pitchFamily="50" charset="0"/>
            </a:endParaRPr>
          </a:p>
        </p:txBody>
      </p:sp>
      <p:pic>
        <p:nvPicPr>
          <p:cNvPr id="4" name="Picture 3" descr="Talitha Kum_v2_col@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1" y="332656"/>
            <a:ext cx="1584175" cy="23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65186694-48BA-427A-B6C2-BD60529B9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1"/>
          <a:stretch/>
        </p:blipFill>
        <p:spPr>
          <a:xfrm>
            <a:off x="6526349" y="4189375"/>
            <a:ext cx="216168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8280920" cy="2190105"/>
          </a:xfrm>
        </p:spPr>
        <p:txBody>
          <a:bodyPr>
            <a:noAutofit/>
          </a:bodyPr>
          <a:lstStyle/>
          <a:p>
            <a:r>
              <a:rPr lang="ja-JP" altLang="en-US" sz="2800" dirty="0">
                <a:latin typeface="Montserrat Medium" pitchFamily="50" charset="0"/>
              </a:rPr>
              <a:t>タリタクム　人身取引反対世界デー（</a:t>
            </a:r>
            <a:r>
              <a:rPr lang="en-US" altLang="ja-JP" sz="2800" dirty="0">
                <a:latin typeface="Montserrat Medium" pitchFamily="50" charset="0"/>
              </a:rPr>
              <a:t>2021</a:t>
            </a:r>
            <a:r>
              <a:rPr lang="ja-JP" altLang="en-US" sz="2800" dirty="0">
                <a:latin typeface="Montserrat Medium" pitchFamily="50" charset="0"/>
              </a:rPr>
              <a:t>年</a:t>
            </a:r>
            <a:r>
              <a:rPr lang="en-US" altLang="ja-JP" sz="2800" dirty="0">
                <a:latin typeface="Montserrat Medium" pitchFamily="50" charset="0"/>
              </a:rPr>
              <a:t>7</a:t>
            </a:r>
            <a:r>
              <a:rPr lang="ja-JP" altLang="en-US" sz="2800" dirty="0">
                <a:latin typeface="Montserrat Medium" pitchFamily="50" charset="0"/>
              </a:rPr>
              <a:t>月</a:t>
            </a:r>
            <a:r>
              <a:rPr lang="en-US" altLang="ja-JP" sz="2800" dirty="0">
                <a:latin typeface="Montserrat Medium" pitchFamily="50" charset="0"/>
              </a:rPr>
              <a:t>30</a:t>
            </a:r>
            <a:r>
              <a:rPr lang="ja-JP" altLang="en-US" sz="2800" dirty="0">
                <a:latin typeface="Montserrat Medium" pitchFamily="50" charset="0"/>
              </a:rPr>
              <a:t>日）</a:t>
            </a:r>
            <a:br>
              <a:rPr lang="ja-JP" altLang="en-US" sz="2800" dirty="0">
                <a:latin typeface="Montserrat Medium" pitchFamily="50" charset="0"/>
              </a:rPr>
            </a:br>
            <a:r>
              <a:rPr lang="ja-JP" altLang="en-US" sz="2800" dirty="0">
                <a:latin typeface="Montserrat Medium" pitchFamily="50" charset="0"/>
              </a:rPr>
              <a:t>  今年のテーマ：人身取引に対する「ケア」</a:t>
            </a:r>
            <a:br>
              <a:rPr lang="ja-JP" altLang="en-US" sz="2800" dirty="0">
                <a:latin typeface="Montserrat Medium" pitchFamily="50" charset="0"/>
              </a:rPr>
            </a:br>
            <a:endParaRPr lang="it-IT" sz="2800" dirty="0">
              <a:latin typeface="Montserrat Medium" pitchFamily="50" charset="0"/>
            </a:endParaRPr>
          </a:p>
        </p:txBody>
      </p:sp>
      <p:pic>
        <p:nvPicPr>
          <p:cNvPr id="4" name="Picture 3" descr="Talitha Kum_v2_col@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1" y="332656"/>
            <a:ext cx="1584175" cy="23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9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827676"/>
            <a:ext cx="7488832" cy="5646489"/>
          </a:xfrm>
        </p:spPr>
        <p:txBody>
          <a:bodyPr>
            <a:noAutofit/>
          </a:bodyPr>
          <a:lstStyle/>
          <a:p>
            <a:r>
              <a:rPr lang="ja-JP" altLang="en-US" sz="2800" dirty="0">
                <a:latin typeface="Montserrat Medium" pitchFamily="50" charset="0"/>
              </a:rPr>
              <a:t>「人身売買は現代社会の生々しい傷です」</a:t>
            </a:r>
            <a:br>
              <a:rPr lang="en-US" altLang="ja-JP" sz="2800" dirty="0">
                <a:latin typeface="Montserrat Medium" pitchFamily="50" charset="0"/>
              </a:rPr>
            </a:br>
            <a:r>
              <a:rPr lang="ja-JP" altLang="en-US" sz="2800" dirty="0">
                <a:latin typeface="Montserrat Medium" pitchFamily="50" charset="0"/>
              </a:rPr>
              <a:t>教皇フランシスコ、人身取引に関する国際会議の参加者への演説、</a:t>
            </a:r>
            <a:r>
              <a:rPr lang="en-US" altLang="ja-JP" sz="2800" dirty="0">
                <a:latin typeface="Montserrat Medium" pitchFamily="50" charset="0"/>
              </a:rPr>
              <a:t>2014</a:t>
            </a:r>
            <a:r>
              <a:rPr lang="ja-JP" altLang="en-US" sz="2800" dirty="0">
                <a:latin typeface="Montserrat Medium" pitchFamily="50" charset="0"/>
              </a:rPr>
              <a:t>年</a:t>
            </a:r>
            <a:r>
              <a:rPr lang="en-US" altLang="ja-JP" sz="2800" dirty="0">
                <a:latin typeface="Montserrat Medium" pitchFamily="50" charset="0"/>
              </a:rPr>
              <a:t>4</a:t>
            </a:r>
            <a:r>
              <a:rPr lang="ja-JP" altLang="en-US" sz="2800" dirty="0">
                <a:latin typeface="Montserrat Medium" pitchFamily="50" charset="0"/>
              </a:rPr>
              <a:t>月</a:t>
            </a:r>
            <a:r>
              <a:rPr lang="en-US" altLang="ja-JP" sz="2800" dirty="0">
                <a:latin typeface="Montserrat Medium" pitchFamily="50" charset="0"/>
              </a:rPr>
              <a:t>10</a:t>
            </a:r>
            <a:r>
              <a:rPr lang="ja-JP" altLang="en-US" sz="2800" dirty="0">
                <a:latin typeface="Montserrat Medium" pitchFamily="50" charset="0"/>
              </a:rPr>
              <a:t>日。</a:t>
            </a:r>
            <a:endParaRPr lang="it-IT" sz="2800" dirty="0">
              <a:latin typeface="Montserrat Medium" pitchFamily="50" charset="0"/>
            </a:endParaRPr>
          </a:p>
        </p:txBody>
      </p:sp>
      <p:pic>
        <p:nvPicPr>
          <p:cNvPr id="4" name="Picture 3" descr="Talitha Kum_v2_col@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1" y="332656"/>
            <a:ext cx="1584175" cy="23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82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5094" y="518815"/>
            <a:ext cx="7756085" cy="2622153"/>
          </a:xfrm>
        </p:spPr>
        <p:txBody>
          <a:bodyPr>
            <a:noAutofit/>
          </a:bodyPr>
          <a:lstStyle/>
          <a:p>
            <a:pPr algn="l"/>
            <a:r>
              <a:rPr lang="ja-JP" altLang="en-US" sz="2800" dirty="0">
                <a:latin typeface="Montserrat Medium" pitchFamily="50" charset="0"/>
              </a:rPr>
              <a:t>　</a:t>
            </a:r>
            <a:r>
              <a:rPr lang="ja-JP" altLang="en-US" sz="2400" dirty="0">
                <a:latin typeface="Montserrat Medium" pitchFamily="50" charset="0"/>
              </a:rPr>
              <a:t>人身取引によって世界中の人々が苦しんでいる状況に対し、私たちは沈黙することはできません。</a:t>
            </a:r>
            <a:r>
              <a:rPr lang="en-US" altLang="ja-JP" sz="2400" dirty="0">
                <a:latin typeface="Montserrat Medium" pitchFamily="50" charset="0"/>
              </a:rPr>
              <a:t>3000</a:t>
            </a:r>
            <a:r>
              <a:rPr lang="ja-JP" altLang="en-US" sz="2400" dirty="0">
                <a:latin typeface="Montserrat Medium" pitchFamily="50" charset="0"/>
              </a:rPr>
              <a:t>人以上のカトリックの修道女とその仲間によるグローバルネットワークであるタリタクムは、人身売買の撲滅のために結束し、力を尽くしていきます。</a:t>
            </a:r>
            <a:br>
              <a:rPr lang="ja-JP" altLang="en-US" sz="2400" dirty="0">
                <a:latin typeface="Montserrat Medium" pitchFamily="50" charset="0"/>
              </a:rPr>
            </a:br>
            <a:endParaRPr lang="it-IT" sz="2800" dirty="0">
              <a:latin typeface="Montserrat Medium" pitchFamily="50" charset="0"/>
            </a:endParaRPr>
          </a:p>
        </p:txBody>
      </p:sp>
      <p:pic>
        <p:nvPicPr>
          <p:cNvPr id="4" name="Picture 3" descr="Talitha Kum_v2_col@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6561"/>
            <a:ext cx="1381531" cy="20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1DABCEB-F160-4202-894D-A845B3B1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977818"/>
            <a:ext cx="4463636" cy="33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9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5094" y="518815"/>
            <a:ext cx="7756085" cy="4638377"/>
          </a:xfrm>
        </p:spPr>
        <p:txBody>
          <a:bodyPr>
            <a:noAutofit/>
          </a:bodyPr>
          <a:lstStyle/>
          <a:p>
            <a:pPr algn="l"/>
            <a:r>
              <a:rPr lang="ja-JP" altLang="en-US" sz="2800" dirty="0">
                <a:latin typeface="Montserrat Medium" pitchFamily="50" charset="0"/>
              </a:rPr>
              <a:t>　</a:t>
            </a:r>
            <a:r>
              <a:rPr lang="ja-JP" altLang="en-US" sz="2400" dirty="0">
                <a:latin typeface="Montserrat Medium" pitchFamily="50" charset="0"/>
              </a:rPr>
              <a:t>私たちはこれまで、何万人もの人々が人身売買の束縛から逃れ、自由と尊厳のある生活を再構築するための、精神的なコミットメントによる支援をしてきました。そして、私たちはケアの旅をさらに一歩進め、抑圧と搾取を可能にするシステムを解体するために、長期的で持続可能な変化を生み出すことを目指していきます。</a:t>
            </a:r>
            <a:br>
              <a:rPr lang="en-US" altLang="ja-JP" sz="2400" dirty="0">
                <a:latin typeface="Montserrat Medium" pitchFamily="50" charset="0"/>
              </a:rPr>
            </a:br>
            <a:r>
              <a:rPr lang="ja-JP" altLang="en-US" sz="2400" dirty="0">
                <a:latin typeface="Montserrat Medium" pitchFamily="50" charset="0"/>
              </a:rPr>
              <a:t>　私たちは、このグローバルな課題に取り組み、体系的な解決策を模索するためには、民間部門、政府、</a:t>
            </a:r>
            <a:r>
              <a:rPr lang="en-US" altLang="ja-JP" sz="2400" dirty="0">
                <a:latin typeface="Montserrat Medium" pitchFamily="50" charset="0"/>
              </a:rPr>
              <a:t>NGO</a:t>
            </a:r>
            <a:r>
              <a:rPr lang="ja-JP" altLang="en-US" sz="2400" dirty="0">
                <a:latin typeface="Montserrat Medium" pitchFamily="50" charset="0"/>
              </a:rPr>
              <a:t>、市民社会の組織と協働しなければならないことを認識しています。</a:t>
            </a:r>
            <a:endParaRPr lang="it-IT" sz="2800" dirty="0">
              <a:latin typeface="Montserrat Medium" pitchFamily="50" charset="0"/>
            </a:endParaRPr>
          </a:p>
        </p:txBody>
      </p:sp>
      <p:pic>
        <p:nvPicPr>
          <p:cNvPr id="4" name="Picture 3" descr="Talitha Kum_v2_col@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17007"/>
            <a:ext cx="1237515" cy="18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34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5094" y="518815"/>
            <a:ext cx="7756085" cy="2732297"/>
          </a:xfrm>
        </p:spPr>
        <p:txBody>
          <a:bodyPr>
            <a:noAutofit/>
          </a:bodyPr>
          <a:lstStyle/>
          <a:p>
            <a:pPr algn="l"/>
            <a:r>
              <a:rPr lang="ja-JP" altLang="en-US" sz="2800" dirty="0">
                <a:latin typeface="Montserrat Medium" pitchFamily="50" charset="0"/>
              </a:rPr>
              <a:t>　</a:t>
            </a:r>
            <a:r>
              <a:rPr lang="ja-JP" altLang="en-US" sz="2400" dirty="0">
                <a:latin typeface="Montserrat Medium" pitchFamily="50" charset="0"/>
              </a:rPr>
              <a:t>人身取引に反対する世界の日に、私たちはネットワークとパートナーに対し、協力して、「人身取引の経済」を、すべての人、特に女性が安全で繁栄するコミュニティを育成する力を与える「ケアの経済」に変える取り組みをさらに進めていくことを呼びかけます。</a:t>
            </a:r>
            <a:br>
              <a:rPr lang="ja-JP" altLang="en-US" sz="2400" dirty="0">
                <a:latin typeface="Montserrat Medium" pitchFamily="50" charset="0"/>
              </a:rPr>
            </a:br>
            <a:endParaRPr lang="it-IT" sz="2800" dirty="0">
              <a:latin typeface="Montserrat Medium" pitchFamily="50" charset="0"/>
            </a:endParaRPr>
          </a:p>
        </p:txBody>
      </p:sp>
      <p:pic>
        <p:nvPicPr>
          <p:cNvPr id="4" name="Picture 3" descr="Talitha Kum_v2_col@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41" y="5585232"/>
            <a:ext cx="741910" cy="108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AD6FF-0ED3-4CA7-B1ED-5EEBC76E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6"/>
            <a:ext cx="9144000" cy="27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1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5094" y="518815"/>
            <a:ext cx="7756085" cy="4638377"/>
          </a:xfrm>
        </p:spPr>
        <p:txBody>
          <a:bodyPr>
            <a:noAutofit/>
          </a:bodyPr>
          <a:lstStyle/>
          <a:p>
            <a:pPr algn="l"/>
            <a:r>
              <a:rPr lang="ja-JP" altLang="en-US" sz="2800" dirty="0">
                <a:latin typeface="Montserrat Medium" pitchFamily="50" charset="0"/>
              </a:rPr>
              <a:t>　</a:t>
            </a:r>
            <a:r>
              <a:rPr lang="ja-JP" altLang="en-US" sz="2400" dirty="0">
                <a:latin typeface="Montserrat Medium" pitchFamily="50" charset="0"/>
              </a:rPr>
              <a:t>今日、私たちは善意のすべての人々に対し、協力して、人身取引を生み出す体系的な要因に取り組むことを呼びかけます。私たちは政府に対し、質の高い教育、就労許可、司法と補償へのアクセス、医学的および心理社会的支援を含む、サバイバー（救出された方）への長期的な支援を約束するよう呼びかけます</a:t>
            </a:r>
            <a:r>
              <a:rPr lang="ja-JP" altLang="en-US" sz="2800" dirty="0">
                <a:latin typeface="Montserrat Medium" pitchFamily="50" charset="0"/>
              </a:rPr>
              <a:t>。</a:t>
            </a:r>
            <a:br>
              <a:rPr lang="en-US" altLang="ja-JP" sz="2800" dirty="0">
                <a:latin typeface="Montserrat Medium" pitchFamily="50" charset="0"/>
              </a:rPr>
            </a:br>
            <a:r>
              <a:rPr lang="ja-JP" altLang="en-US" sz="2400" dirty="0">
                <a:latin typeface="Montserrat Medium" pitchFamily="50" charset="0"/>
              </a:rPr>
              <a:t>私たちは今日、ケアが、変化のための最も強力な力であると宣言し、人身取引に対するケアのためにサバイバーと団結することを誓います。</a:t>
            </a:r>
            <a:endParaRPr lang="it-IT" sz="2800" dirty="0">
              <a:latin typeface="Montserrat Medium" pitchFamily="50" charset="0"/>
            </a:endParaRPr>
          </a:p>
        </p:txBody>
      </p:sp>
      <p:pic>
        <p:nvPicPr>
          <p:cNvPr id="4" name="Picture 3" descr="Talitha Kum_v2_col@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0577"/>
            <a:ext cx="1381531" cy="20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81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436</Words>
  <Application>Microsoft Office PowerPoint</Application>
  <PresentationFormat>画面に合わせる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Montserrat Medium</vt:lpstr>
      <vt:lpstr>Arial</vt:lpstr>
      <vt:lpstr>Calibri</vt:lpstr>
      <vt:lpstr>Tema di Office</vt:lpstr>
      <vt:lpstr>シスターガブリエラ　ボッターニを コーディネーターとする 国際タリタクムからのメッセージ </vt:lpstr>
      <vt:lpstr>タリタクム　人身取引反対世界デー（2021年7月30日）   今年のテーマ：人身取引に対する「ケア」 </vt:lpstr>
      <vt:lpstr>「人身売買は現代社会の生々しい傷です」 教皇フランシスコ、人身取引に関する国際会議の参加者への演説、2014年4月10日。</vt:lpstr>
      <vt:lpstr>　人身取引によって世界中の人々が苦しんでいる状況に対し、私たちは沈黙することはできません。3000人以上のカトリックの修道女とその仲間によるグローバルネットワークであるタリタクムは、人身売買の撲滅のために結束し、力を尽くしていきます。 </vt:lpstr>
      <vt:lpstr>　私たちはこれまで、何万人もの人々が人身売買の束縛から逃れ、自由と尊厳のある生活を再構築するための、精神的なコミットメントによる支援をしてきました。そして、私たちはケアの旅をさらに一歩進め、抑圧と搾取を可能にするシステムを解体するために、長期的で持続可能な変化を生み出すことを目指していきます。 　私たちは、このグローバルな課題に取り組み、体系的な解決策を模索するためには、民間部門、政府、NGO、市民社会の組織と協働しなければならないことを認識しています。</vt:lpstr>
      <vt:lpstr>　人身取引に反対する世界の日に、私たちはネットワークとパートナーに対し、協力して、「人身取引の経済」を、すべての人、特に女性が安全で繁栄するコミュニティを育成する力を与える「ケアの経済」に変える取り組みをさらに進めていくことを呼びかけます。 </vt:lpstr>
      <vt:lpstr>　今日、私たちは善意のすべての人々に対し、協力して、人身取引を生み出す体系的な要因に取り組むことを呼びかけます。私たちは政府に対し、質の高い教育、就労許可、司法と補償へのアクセス、医学的および心理社会的支援を含む、サバイバー（救出された方）への長期的な支援を約束するよう呼びかけます。 私たちは今日、ケアが、変化のための最も強力な力であると宣言し、人身取引に対するケアのためにサバイバーと団結することを誓います。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MITOH ERIKO</cp:lastModifiedBy>
  <cp:revision>73</cp:revision>
  <cp:lastPrinted>2021-07-16T12:54:48Z</cp:lastPrinted>
  <dcterms:created xsi:type="dcterms:W3CDTF">2021-04-23T06:26:37Z</dcterms:created>
  <dcterms:modified xsi:type="dcterms:W3CDTF">2021-07-30T01:00:28Z</dcterms:modified>
</cp:coreProperties>
</file>